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7" r:id="rId4"/>
    <p:sldId id="279" r:id="rId5"/>
    <p:sldId id="283" r:id="rId6"/>
    <p:sldId id="280" r:id="rId7"/>
    <p:sldId id="269" r:id="rId8"/>
    <p:sldId id="259" r:id="rId9"/>
    <p:sldId id="270" r:id="rId10"/>
    <p:sldId id="260" r:id="rId11"/>
    <p:sldId id="265" r:id="rId12"/>
    <p:sldId id="261" r:id="rId13"/>
    <p:sldId id="258" r:id="rId14"/>
    <p:sldId id="271" r:id="rId15"/>
    <p:sldId id="272" r:id="rId16"/>
    <p:sldId id="276" r:id="rId17"/>
    <p:sldId id="281" r:id="rId18"/>
    <p:sldId id="268" r:id="rId19"/>
    <p:sldId id="274" r:id="rId20"/>
    <p:sldId id="275" r:id="rId21"/>
    <p:sldId id="282" r:id="rId22"/>
    <p:sldId id="284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E36D"/>
    <a:srgbClr val="EFF5CD"/>
    <a:srgbClr val="87B13F"/>
    <a:srgbClr val="268BCF"/>
    <a:srgbClr val="27AAE5"/>
    <a:srgbClr val="5F4EA1"/>
    <a:srgbClr val="816FB3"/>
    <a:srgbClr val="D4332C"/>
    <a:srgbClr val="EB4E49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60D26F-DB36-4868-A169-9CEE57354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FF65502-999A-492E-9574-D1EAD28FF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2B9088-737E-4157-9067-501F9AD56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E3B8266-5961-4C1E-A779-BB6872528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B3CBCC7-2738-4A8B-9DC3-FDD054B8F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6208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5389DC-E8C5-4284-82BC-9805BBF3A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3CC5D9C-560C-440F-A1D8-6F98D0B93D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22B7779-43C6-4805-A0C8-6B80AD3C3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D0499CC-DAC8-4610-BFA2-F9D95445B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8FE8E98-3723-43AD-8067-38D7C59D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3116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4E6421F3-E7C1-467F-B28F-B90466E1E4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A415757-BDEC-42BB-AC78-8AD16E2B93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8E60366-B5B8-4062-8B2E-B8ED7CDC2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F69E6C3-5855-47A6-A930-23847994B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30C6C2C-372C-444A-843C-6C4E1B885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586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7E4C46-51E9-4EFF-86D4-5D4B939F3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F7580B0-502D-424B-A77E-019B38D01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DDCF36D-C764-4400-A2AC-06A2FCE24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8697B16-8DB5-4FC5-A7FC-1C60914DC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E680F5C-8BDA-4FF0-8073-E97868C35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9286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7ED508-5959-4DAC-94FB-1694DB7F0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FEF8112-97DE-4838-8132-13BA75713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E0752D4-9870-4832-8AD9-F07A1683A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1EF21D8-A4B3-4E51-A723-E8AE81FDB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8BCEA1A-E559-42EF-9759-AAD758433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6655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38DDEB-CD0E-4E78-8954-C53EC4411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00DA201-3D95-4482-9DAA-5DE99249E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3CC31ED-0936-410C-B362-F794ADE0D9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0DBDC65-3352-427A-B490-43243B36C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F232744-72E8-4C7F-A923-3FD0707B4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DF7CC45-C376-4A0D-98FD-3B2C5F32E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95595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EE7A51-9909-43CD-8AD7-2EAB50FE3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9451AE7-C479-4AF2-A3E2-D09EC1E08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987DC07-3280-472A-B720-191132C01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9EFD1DC-72AA-4F14-B7F2-8F7327596D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6F4EA7E-8124-463C-AEBA-0B63F6482B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BC64D0B8-2624-423E-8D7B-761DEE9DB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0C1B74A-A507-48ED-B083-2F5F3C702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0088EBA2-4C16-447E-B9D2-81E79ECEC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9273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361D5F-7115-440A-9AAE-1B24ED190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FCBDB66-D433-4168-B05C-B9E48B0F6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5B67CC5-2A03-47D1-B577-CF10069ED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F44DB6C-B088-409C-B801-12EAD4FB4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66057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A437097C-A9F8-4FB1-A25D-1BE03D97A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14C1963-35C2-4DA0-87D5-DB21FEFFC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811BE8D-5BEB-4FD1-8424-CEE447A11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71386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F2D57C-CA9A-4DC3-AD39-F35C549DA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9A6E11-D6D0-4158-B75C-6A6103DD3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E6585FD-45DF-4FF2-9D4A-28DD0AB68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250B17B-3F52-43A9-BEC2-D4B69A89D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3E1B8C9-5C55-461F-84B8-BC370ADF6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67F499F-BFBE-49C8-8C3E-6FD3BC309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4136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90449-89A8-466E-B50F-E8EA1446E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BF96A0B0-8B90-4834-9A71-D786FC336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4948E4B-DE8C-4821-9EDF-32F60CA99F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6816657-713C-4F40-B029-4BF169E66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9F0EA62-CD87-4695-8769-3AD16B8D5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12C3D50-1DB0-4437-B073-BAF07D261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8155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8DC752-C4D5-43DE-B1D9-CEDAD1033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F163D27-64F1-4357-95CA-C0F940EE8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21A17AE-2AB9-4CD8-98B8-98872A4C88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EFAF3-100B-4256-A6D3-83084E54E267}" type="datetimeFigureOut">
              <a:rPr lang="nl-NL" smtClean="0"/>
              <a:t>16-10-2019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94A60F5-6143-4C3C-B51B-7C80D4C740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7908B6D-4397-41F9-B6E9-4EE9A4D5F0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78170-9CBD-4AC7-B350-0CC9C2DFF36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5208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eonovum.nl/themas/kennisplatform-api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overheid.nl/data/api/3/action/package_search?q=stikstof&amp;rows=5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overheid.nl/data/api/3/action/package_create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9DF70-24D5-4457-B946-B26B0F9597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Workshop Web </a:t>
            </a:r>
            <a:r>
              <a:rPr lang="nl-NL" dirty="0" err="1"/>
              <a:t>API’s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9A3179E-F685-4F43-8F64-EB4FD3267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err="1"/>
              <a:t>Niene</a:t>
            </a:r>
            <a:r>
              <a:rPr lang="nl-NL" dirty="0"/>
              <a:t> Boeijen (</a:t>
            </a:r>
            <a:r>
              <a:rPr lang="nl-NL" dirty="0" err="1"/>
              <a:t>Webmapper</a:t>
            </a:r>
            <a:r>
              <a:rPr lang="nl-NL" dirty="0"/>
              <a:t>)</a:t>
            </a:r>
          </a:p>
          <a:p>
            <a:r>
              <a:rPr lang="nl-NL" dirty="0"/>
              <a:t>Willy Tadema (Rijks ICT Gilde)</a:t>
            </a:r>
          </a:p>
        </p:txBody>
      </p:sp>
    </p:spTree>
    <p:extLst>
      <p:ext uri="{BB962C8B-B14F-4D97-AF65-F5344CB8AC3E}">
        <p14:creationId xmlns:p14="http://schemas.microsoft.com/office/powerpoint/2010/main" val="1614246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 willen we naar toe?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AC1CE-C563-4927-85D4-1B6A9D2DA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Hergebruik van gegevens en functionaliteit</a:t>
            </a:r>
          </a:p>
          <a:p>
            <a:pPr lvl="1"/>
            <a:r>
              <a:rPr lang="nl-NL" dirty="0"/>
              <a:t>Eenmalig opslaan, meervoudig gebruiken</a:t>
            </a:r>
          </a:p>
          <a:p>
            <a:pPr lvl="1"/>
            <a:r>
              <a:rPr lang="nl-NL" dirty="0"/>
              <a:t>Eenmalig ontwikkelen, meervoudig gebruiken</a:t>
            </a:r>
          </a:p>
          <a:p>
            <a:pPr marL="457200" lvl="1" indent="0">
              <a:buNone/>
            </a:pPr>
            <a:endParaRPr lang="nl-NL" dirty="0"/>
          </a:p>
          <a:p>
            <a:r>
              <a:rPr lang="nl-NL" dirty="0"/>
              <a:t>Inrichting in lagen: </a:t>
            </a:r>
          </a:p>
          <a:p>
            <a:pPr lvl="1"/>
            <a:r>
              <a:rPr lang="nl-NL" dirty="0"/>
              <a:t>Interface en </a:t>
            </a:r>
            <a:r>
              <a:rPr lang="nl-NL" dirty="0" err="1"/>
              <a:t>proceslaag</a:t>
            </a:r>
            <a:endParaRPr lang="nl-NL" dirty="0"/>
          </a:p>
          <a:p>
            <a:pPr lvl="1"/>
            <a:r>
              <a:rPr lang="nl-NL" dirty="0"/>
              <a:t>Interactie en serviceslaag</a:t>
            </a:r>
          </a:p>
          <a:p>
            <a:pPr lvl="1"/>
            <a:r>
              <a:rPr lang="nl-NL" dirty="0" err="1"/>
              <a:t>Datalaag</a:t>
            </a:r>
            <a:br>
              <a:rPr lang="nl-NL" dirty="0"/>
            </a:br>
            <a:endParaRPr lang="nl-NL" dirty="0"/>
          </a:p>
          <a:p>
            <a:r>
              <a:rPr lang="nl-NL" dirty="0"/>
              <a:t>Informatieveiligheid en privacy waarborgen in de serviceslaag</a:t>
            </a:r>
          </a:p>
          <a:p>
            <a:pPr marL="457200" lvl="1" indent="0">
              <a:buNone/>
            </a:pPr>
            <a:endParaRPr lang="nl-NL" sz="2800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A1D6BDC-1FC3-43D3-94DF-D7746A68D5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27" t="15416" r="18203" b="16042"/>
          <a:stretch/>
        </p:blipFill>
        <p:spPr>
          <a:xfrm>
            <a:off x="7426960" y="2798127"/>
            <a:ext cx="4378960" cy="261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56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80366-C555-44E3-BC66-5676606E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Inrichting gebaseerd op lagen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E3EFF3AB-702D-4BE1-B9F5-C60A745850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27" t="15416" r="18203" b="16042"/>
          <a:stretch/>
        </p:blipFill>
        <p:spPr>
          <a:xfrm>
            <a:off x="1843088" y="1792287"/>
            <a:ext cx="7872412" cy="4700588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7CE25AB-EBC1-4C45-966D-A33580D5F107}"/>
              </a:ext>
            </a:extLst>
          </p:cNvPr>
          <p:cNvSpPr txBox="1"/>
          <p:nvPr/>
        </p:nvSpPr>
        <p:spPr>
          <a:xfrm>
            <a:off x="7778663" y="6476226"/>
            <a:ext cx="1753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/>
              <a:t>Bron: CommonGround.nl</a:t>
            </a:r>
          </a:p>
        </p:txBody>
      </p:sp>
    </p:spTree>
    <p:extLst>
      <p:ext uri="{BB962C8B-B14F-4D97-AF65-F5344CB8AC3E}">
        <p14:creationId xmlns:p14="http://schemas.microsoft.com/office/powerpoint/2010/main" val="3407569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heeft dit met </a:t>
            </a:r>
            <a:r>
              <a:rPr lang="nl-NL" dirty="0" err="1"/>
              <a:t>API’s</a:t>
            </a:r>
            <a:r>
              <a:rPr lang="nl-NL" dirty="0"/>
              <a:t> te maken?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AC1CE-C563-4927-85D4-1B6A9D2DA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800" dirty="0"/>
              <a:t>API is technische uitwerking van interactie en services laag</a:t>
            </a:r>
          </a:p>
          <a:p>
            <a:r>
              <a:rPr lang="nl-NL" dirty="0"/>
              <a:t>API staat voor </a:t>
            </a:r>
            <a:r>
              <a:rPr lang="nl-NL" i="1" dirty="0"/>
              <a:t>Application Programming Interface</a:t>
            </a:r>
            <a:endParaRPr lang="nl-NL" sz="2800" dirty="0"/>
          </a:p>
          <a:p>
            <a:r>
              <a:rPr lang="nl-NL" dirty="0"/>
              <a:t>Een API maakt communicatie mogelijk tussen verschillende (software) systemen</a:t>
            </a:r>
          </a:p>
          <a:p>
            <a:r>
              <a:rPr lang="nl-NL" dirty="0"/>
              <a:t>Bij een </a:t>
            </a:r>
            <a:r>
              <a:rPr lang="nl-NL" i="1" dirty="0"/>
              <a:t>web</a:t>
            </a:r>
            <a:r>
              <a:rPr lang="nl-NL" dirty="0"/>
              <a:t> API vindt uitwisseling plaats via het web (HTTP protocol)</a:t>
            </a:r>
          </a:p>
          <a:p>
            <a:r>
              <a:rPr lang="nl-NL" dirty="0"/>
              <a:t>Bij een </a:t>
            </a:r>
            <a:r>
              <a:rPr lang="nl-NL" i="1" dirty="0" err="1"/>
              <a:t>request</a:t>
            </a:r>
            <a:r>
              <a:rPr lang="nl-NL" i="1" dirty="0"/>
              <a:t>-response</a:t>
            </a:r>
            <a:r>
              <a:rPr lang="nl-NL" dirty="0"/>
              <a:t> web API bestaat de communicatie uit een vraag en antwoord</a:t>
            </a:r>
            <a:br>
              <a:rPr lang="nl-NL" dirty="0"/>
            </a:br>
            <a:endParaRPr lang="nl-NL" sz="2800" dirty="0"/>
          </a:p>
          <a:p>
            <a:endParaRPr lang="nl-NL" sz="2800" dirty="0"/>
          </a:p>
          <a:p>
            <a:pPr marL="457200" lvl="1" indent="0">
              <a:buNone/>
            </a:pPr>
            <a:endParaRPr lang="nl-NL" sz="2800" dirty="0"/>
          </a:p>
        </p:txBody>
      </p:sp>
    </p:spTree>
    <p:extLst>
      <p:ext uri="{BB962C8B-B14F-4D97-AF65-F5344CB8AC3E}">
        <p14:creationId xmlns:p14="http://schemas.microsoft.com/office/powerpoint/2010/main" val="3439818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Waarom </a:t>
            </a:r>
            <a:r>
              <a:rPr lang="nl-NL" dirty="0" err="1"/>
              <a:t>API’s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AC1CE-C563-4927-85D4-1B6A9D2DA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/>
              <a:t>Efficiënt omgaan met data</a:t>
            </a:r>
          </a:p>
          <a:p>
            <a:r>
              <a:rPr lang="nl-NL" dirty="0"/>
              <a:t>Snel en flexibel vernieuwen</a:t>
            </a:r>
          </a:p>
          <a:p>
            <a:r>
              <a:rPr lang="nl-NL" dirty="0"/>
              <a:t>Beheersbaar en aanpasbaar</a:t>
            </a:r>
          </a:p>
          <a:p>
            <a:r>
              <a:rPr lang="nl-NL" dirty="0"/>
              <a:t>Waarborgen informatieveiligheid en privacy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96207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Wanneer is een API oké?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AC1CE-C563-4927-85D4-1B6A9D2DA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Het is een API en </a:t>
            </a:r>
            <a:r>
              <a:rPr lang="nl-NL" i="1" dirty="0"/>
              <a:t>dus</a:t>
            </a:r>
            <a:r>
              <a:rPr lang="nl-NL" dirty="0"/>
              <a:t> goed</a:t>
            </a:r>
            <a:endParaRPr lang="nl-NL" sz="2800" dirty="0"/>
          </a:p>
          <a:p>
            <a:r>
              <a:rPr lang="nl-NL" sz="2800" dirty="0" err="1"/>
              <a:t>API’s</a:t>
            </a:r>
            <a:r>
              <a:rPr lang="nl-NL" sz="2800" dirty="0"/>
              <a:t> zijn géén bijproduct!</a:t>
            </a:r>
          </a:p>
          <a:p>
            <a:r>
              <a:rPr lang="nl-NL" dirty="0"/>
              <a:t>Bij ontwerp en bouw rekening houden met hergebruik</a:t>
            </a:r>
          </a:p>
          <a:p>
            <a:r>
              <a:rPr lang="nl-NL" dirty="0"/>
              <a:t>Generieke interface, betekenisvol voor (potentiële) afnemers</a:t>
            </a:r>
          </a:p>
          <a:p>
            <a:r>
              <a:rPr lang="nl-NL" dirty="0"/>
              <a:t>Documentatie op orde</a:t>
            </a:r>
          </a:p>
          <a:p>
            <a:r>
              <a:rPr lang="nl-NL" dirty="0"/>
              <a:t>Versiebeheer op orde</a:t>
            </a:r>
          </a:p>
          <a:p>
            <a:r>
              <a:rPr lang="nl-NL" dirty="0"/>
              <a:t>Voorzieningen voor zoeken &amp; vinden van </a:t>
            </a:r>
            <a:r>
              <a:rPr lang="nl-NL" dirty="0" err="1"/>
              <a:t>API’s</a:t>
            </a:r>
            <a:br>
              <a:rPr lang="nl-NL" dirty="0"/>
            </a:br>
            <a:endParaRPr lang="nl-NL" sz="2800" dirty="0"/>
          </a:p>
          <a:p>
            <a:endParaRPr lang="nl-NL" sz="2800" dirty="0"/>
          </a:p>
          <a:p>
            <a:pPr marL="457200" lvl="1" indent="0">
              <a:buNone/>
            </a:pPr>
            <a:endParaRPr lang="nl-NL" sz="2800" dirty="0"/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975B3BA4-A1F7-43F8-8632-FF33ED16D6D4}"/>
              </a:ext>
            </a:extLst>
          </p:cNvPr>
          <p:cNvCxnSpPr>
            <a:cxnSpLocks/>
          </p:cNvCxnSpPr>
          <p:nvPr/>
        </p:nvCxnSpPr>
        <p:spPr>
          <a:xfrm flipH="1">
            <a:off x="600076" y="2047875"/>
            <a:ext cx="4819649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791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FD53A9-B3BA-408D-9592-2A662EA96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 vind je </a:t>
            </a:r>
            <a:r>
              <a:rPr lang="nl-NL" dirty="0" err="1"/>
              <a:t>API’s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C668C2-18D7-4594-9FCD-1EFF0D2E4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Doe navraag bij je leveranciers</a:t>
            </a:r>
          </a:p>
          <a:p>
            <a:r>
              <a:rPr lang="nl-NL" dirty="0"/>
              <a:t>Doe navraag bij je eigen GIS-, BI-, of ontwikkelteam</a:t>
            </a:r>
          </a:p>
          <a:p>
            <a:r>
              <a:rPr lang="nl-NL" dirty="0"/>
              <a:t>Nationaal </a:t>
            </a:r>
            <a:r>
              <a:rPr lang="nl-NL" dirty="0" err="1"/>
              <a:t>Georegister</a:t>
            </a:r>
            <a:endParaRPr lang="nl-NL" dirty="0"/>
          </a:p>
          <a:p>
            <a:r>
              <a:rPr lang="nl-NL" dirty="0"/>
              <a:t>data.overheid.nl</a:t>
            </a:r>
          </a:p>
          <a:p>
            <a:r>
              <a:rPr lang="nl-NL" dirty="0"/>
              <a:t>developer.overheid.nl</a:t>
            </a:r>
          </a:p>
        </p:txBody>
      </p:sp>
    </p:spTree>
    <p:extLst>
      <p:ext uri="{BB962C8B-B14F-4D97-AF65-F5344CB8AC3E}">
        <p14:creationId xmlns:p14="http://schemas.microsoft.com/office/powerpoint/2010/main" val="1335401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FD53A9-B3BA-408D-9592-2A662EA96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Best </a:t>
            </a:r>
            <a:r>
              <a:rPr lang="nl-NL" dirty="0" err="1"/>
              <a:t>practices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C668C2-18D7-4594-9FCD-1EFF0D2E4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API strategie voor de Nederlandse overheid </a:t>
            </a:r>
          </a:p>
          <a:p>
            <a:r>
              <a:rPr lang="nl-NL" dirty="0"/>
              <a:t>Documenteer! Liefst in </a:t>
            </a:r>
            <a:r>
              <a:rPr lang="nl-NL" dirty="0" err="1"/>
              <a:t>OpenAPI</a:t>
            </a:r>
            <a:r>
              <a:rPr lang="nl-NL" dirty="0"/>
              <a:t> </a:t>
            </a:r>
            <a:r>
              <a:rPr lang="nl-NL" dirty="0" err="1"/>
              <a:t>Specification</a:t>
            </a:r>
            <a:r>
              <a:rPr lang="nl-NL" dirty="0"/>
              <a:t> (OAS)</a:t>
            </a:r>
          </a:p>
          <a:p>
            <a:r>
              <a:rPr lang="nl-NL" dirty="0"/>
              <a:t>Deel! </a:t>
            </a:r>
          </a:p>
          <a:p>
            <a:r>
              <a:rPr lang="nl-NL" dirty="0"/>
              <a:t>API management</a:t>
            </a:r>
          </a:p>
        </p:txBody>
      </p:sp>
    </p:spTree>
    <p:extLst>
      <p:ext uri="{BB962C8B-B14F-4D97-AF65-F5344CB8AC3E}">
        <p14:creationId xmlns:p14="http://schemas.microsoft.com/office/powerpoint/2010/main" val="4037313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FD53A9-B3BA-408D-9592-2A662EA96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API strategie voor de Nederlandse overheid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C668C2-18D7-4594-9FCD-1EFF0D2E4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99800" cy="5032375"/>
          </a:xfrm>
        </p:spPr>
        <p:txBody>
          <a:bodyPr>
            <a:normAutofit/>
          </a:bodyPr>
          <a:lstStyle/>
          <a:p>
            <a:r>
              <a:rPr lang="nl-NL" dirty="0"/>
              <a:t>Te downloaden van docs.geostandaarden.nl/</a:t>
            </a:r>
            <a:r>
              <a:rPr lang="nl-NL" dirty="0" err="1"/>
              <a:t>api</a:t>
            </a:r>
            <a:r>
              <a:rPr lang="nl-NL" dirty="0"/>
              <a:t>/</a:t>
            </a:r>
            <a:r>
              <a:rPr lang="nl-NL" dirty="0" err="1"/>
              <a:t>api</a:t>
            </a:r>
            <a:r>
              <a:rPr lang="nl-NL" dirty="0"/>
              <a:t>-strategie</a:t>
            </a:r>
          </a:p>
          <a:p>
            <a:r>
              <a:rPr lang="nl-NL" dirty="0"/>
              <a:t>Bied een goede </a:t>
            </a:r>
            <a:r>
              <a:rPr lang="nl-NL" dirty="0" err="1"/>
              <a:t>developer</a:t>
            </a:r>
            <a:r>
              <a:rPr lang="nl-NL" dirty="0"/>
              <a:t> </a:t>
            </a:r>
            <a:r>
              <a:rPr lang="nl-NL" dirty="0" err="1"/>
              <a:t>experience</a:t>
            </a:r>
            <a:r>
              <a:rPr lang="nl-NL" dirty="0"/>
              <a:t> (DX)</a:t>
            </a:r>
          </a:p>
          <a:p>
            <a:pPr lvl="1"/>
            <a:r>
              <a:rPr lang="nl-NL" dirty="0"/>
              <a:t>Minimaliseer time-</a:t>
            </a:r>
            <a:r>
              <a:rPr lang="nl-NL" dirty="0" err="1"/>
              <a:t>to</a:t>
            </a:r>
            <a:r>
              <a:rPr lang="nl-NL" dirty="0"/>
              <a:t>-first-call</a:t>
            </a:r>
          </a:p>
          <a:p>
            <a:pPr lvl="1"/>
            <a:r>
              <a:rPr lang="nl-NL" dirty="0"/>
              <a:t>Borg ontwikkeling en beheer</a:t>
            </a:r>
          </a:p>
          <a:p>
            <a:pPr lvl="1"/>
            <a:r>
              <a:rPr lang="nl-NL" dirty="0"/>
              <a:t>Niet alles is een API!</a:t>
            </a:r>
          </a:p>
          <a:p>
            <a:r>
              <a:rPr lang="nl-NL" dirty="0"/>
              <a:t>API principes</a:t>
            </a:r>
          </a:p>
          <a:p>
            <a:pPr lvl="1"/>
            <a:r>
              <a:rPr lang="nl-NL" dirty="0"/>
              <a:t>Definieer interfaces in het NL</a:t>
            </a:r>
          </a:p>
          <a:p>
            <a:pPr lvl="1"/>
            <a:r>
              <a:rPr lang="nl-NL" dirty="0"/>
              <a:t>Gebruik </a:t>
            </a:r>
            <a:r>
              <a:rPr lang="nl-NL" dirty="0" err="1"/>
              <a:t>Oauth</a:t>
            </a:r>
            <a:r>
              <a:rPr lang="nl-NL" dirty="0"/>
              <a:t> 2.0 voor autorisatie</a:t>
            </a:r>
          </a:p>
          <a:p>
            <a:pPr lvl="1"/>
            <a:r>
              <a:rPr lang="nl-NL" dirty="0"/>
              <a:t>Gebruik OAS 3.0 voor documentatie</a:t>
            </a:r>
          </a:p>
          <a:p>
            <a:pPr lvl="1"/>
            <a:r>
              <a:rPr lang="nl-NL" dirty="0"/>
              <a:t>Ondersteun </a:t>
            </a:r>
            <a:r>
              <a:rPr lang="nl-NL" dirty="0" err="1"/>
              <a:t>GeoJSON</a:t>
            </a:r>
            <a:r>
              <a:rPr lang="nl-NL" dirty="0"/>
              <a:t> voor </a:t>
            </a:r>
            <a:r>
              <a:rPr lang="nl-NL" dirty="0" err="1"/>
              <a:t>geo</a:t>
            </a:r>
            <a:r>
              <a:rPr lang="nl-NL" dirty="0"/>
              <a:t> </a:t>
            </a:r>
            <a:r>
              <a:rPr lang="nl-NL" dirty="0" err="1"/>
              <a:t>API’s</a:t>
            </a:r>
            <a:endParaRPr lang="nl-NL" dirty="0"/>
          </a:p>
          <a:p>
            <a:r>
              <a:rPr lang="nl-NL" dirty="0"/>
              <a:t>Meer informatie of vragen? </a:t>
            </a:r>
            <a:r>
              <a:rPr lang="nl-NL" dirty="0">
                <a:hlinkClick r:id="rId2"/>
              </a:rPr>
              <a:t>Kennisplatform </a:t>
            </a:r>
            <a:r>
              <a:rPr lang="nl-NL" dirty="0" err="1">
                <a:hlinkClick r:id="rId2"/>
              </a:rPr>
              <a:t>API’s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59362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Communicatie via </a:t>
            </a:r>
            <a:r>
              <a:rPr lang="nl-NL" dirty="0" err="1"/>
              <a:t>request</a:t>
            </a:r>
            <a:r>
              <a:rPr lang="nl-NL" dirty="0"/>
              <a:t> &amp; response</a:t>
            </a:r>
          </a:p>
        </p:txBody>
      </p:sp>
      <p:grpSp>
        <p:nvGrpSpPr>
          <p:cNvPr id="16" name="Groep 15">
            <a:extLst>
              <a:ext uri="{FF2B5EF4-FFF2-40B4-BE49-F238E27FC236}">
                <a16:creationId xmlns:a16="http://schemas.microsoft.com/office/drawing/2014/main" id="{29CE6A1E-BD27-4BD6-A817-16F406584E81}"/>
              </a:ext>
            </a:extLst>
          </p:cNvPr>
          <p:cNvGrpSpPr/>
          <p:nvPr/>
        </p:nvGrpSpPr>
        <p:grpSpPr>
          <a:xfrm>
            <a:off x="1537335" y="2448956"/>
            <a:ext cx="7847330" cy="3204567"/>
            <a:chOff x="2096135" y="2779156"/>
            <a:chExt cx="7847330" cy="3204567"/>
          </a:xfrm>
        </p:grpSpPr>
        <p:sp>
          <p:nvSpPr>
            <p:cNvPr id="6" name="Rechthoek 5">
              <a:extLst>
                <a:ext uri="{FF2B5EF4-FFF2-40B4-BE49-F238E27FC236}">
                  <a16:creationId xmlns:a16="http://schemas.microsoft.com/office/drawing/2014/main" id="{40951127-FBFB-44E9-9150-60683168AE6F}"/>
                </a:ext>
              </a:extLst>
            </p:cNvPr>
            <p:cNvSpPr/>
            <p:nvPr/>
          </p:nvSpPr>
          <p:spPr>
            <a:xfrm>
              <a:off x="4836160" y="3159760"/>
              <a:ext cx="2367280" cy="2367280"/>
            </a:xfrm>
            <a:prstGeom prst="rect">
              <a:avLst/>
            </a:prstGeom>
            <a:solidFill>
              <a:srgbClr val="EB4E49"/>
            </a:solidFill>
            <a:ln w="63500">
              <a:solidFill>
                <a:srgbClr val="D433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4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API</a:t>
              </a:r>
            </a:p>
          </p:txBody>
        </p:sp>
        <p:sp>
          <p:nvSpPr>
            <p:cNvPr id="9" name="Ovaal 8">
              <a:extLst>
                <a:ext uri="{FF2B5EF4-FFF2-40B4-BE49-F238E27FC236}">
                  <a16:creationId xmlns:a16="http://schemas.microsoft.com/office/drawing/2014/main" id="{E9F4B14C-E53A-47DC-AA2A-86BC7E7F026D}"/>
                </a:ext>
              </a:extLst>
            </p:cNvPr>
            <p:cNvSpPr/>
            <p:nvPr/>
          </p:nvSpPr>
          <p:spPr>
            <a:xfrm>
              <a:off x="7581900" y="3165475"/>
              <a:ext cx="2361565" cy="2361565"/>
            </a:xfrm>
            <a:prstGeom prst="ellipse">
              <a:avLst/>
            </a:prstGeom>
            <a:solidFill>
              <a:srgbClr val="816FB3"/>
            </a:solidFill>
            <a:ln w="63500">
              <a:solidFill>
                <a:srgbClr val="5F4EA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SERVER</a:t>
              </a:r>
            </a:p>
          </p:txBody>
        </p:sp>
        <p:sp>
          <p:nvSpPr>
            <p:cNvPr id="10" name="Ovaal 9">
              <a:extLst>
                <a:ext uri="{FF2B5EF4-FFF2-40B4-BE49-F238E27FC236}">
                  <a16:creationId xmlns:a16="http://schemas.microsoft.com/office/drawing/2014/main" id="{713AD49D-21D8-4739-B142-9F7E43557383}"/>
                </a:ext>
              </a:extLst>
            </p:cNvPr>
            <p:cNvSpPr/>
            <p:nvPr/>
          </p:nvSpPr>
          <p:spPr>
            <a:xfrm>
              <a:off x="2096135" y="3214687"/>
              <a:ext cx="2361565" cy="2361565"/>
            </a:xfrm>
            <a:prstGeom prst="ellipse">
              <a:avLst/>
            </a:prstGeom>
            <a:solidFill>
              <a:srgbClr val="27AAE5"/>
            </a:solidFill>
            <a:ln w="63500">
              <a:solidFill>
                <a:srgbClr val="268BC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CLIENT</a:t>
              </a:r>
            </a:p>
          </p:txBody>
        </p:sp>
        <p:sp>
          <p:nvSpPr>
            <p:cNvPr id="12" name="Pijl: rechts 11">
              <a:extLst>
                <a:ext uri="{FF2B5EF4-FFF2-40B4-BE49-F238E27FC236}">
                  <a16:creationId xmlns:a16="http://schemas.microsoft.com/office/drawing/2014/main" id="{AB44D8C9-C247-4135-B8CD-514EF2DB38A8}"/>
                </a:ext>
              </a:extLst>
            </p:cNvPr>
            <p:cNvSpPr/>
            <p:nvPr/>
          </p:nvSpPr>
          <p:spPr>
            <a:xfrm>
              <a:off x="4567766" y="2779156"/>
              <a:ext cx="2971799" cy="814943"/>
            </a:xfrm>
            <a:custGeom>
              <a:avLst/>
              <a:gdLst>
                <a:gd name="connsiteX0" fmla="*/ 0 w 2971799"/>
                <a:gd name="connsiteY0" fmla="*/ 203736 h 814943"/>
                <a:gd name="connsiteX1" fmla="*/ 2089990 w 2971799"/>
                <a:gd name="connsiteY1" fmla="*/ 203736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089990 w 2971799"/>
                <a:gd name="connsiteY5" fmla="*/ 611207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  <a:gd name="connsiteX0" fmla="*/ 0 w 2971799"/>
                <a:gd name="connsiteY0" fmla="*/ 203736 h 814943"/>
                <a:gd name="connsiteX1" fmla="*/ 2191590 w 2971799"/>
                <a:gd name="connsiteY1" fmla="*/ 195269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089990 w 2971799"/>
                <a:gd name="connsiteY5" fmla="*/ 611207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  <a:gd name="connsiteX0" fmla="*/ 0 w 2971799"/>
                <a:gd name="connsiteY0" fmla="*/ 203736 h 814943"/>
                <a:gd name="connsiteX1" fmla="*/ 2191590 w 2971799"/>
                <a:gd name="connsiteY1" fmla="*/ 195269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216990 w 2971799"/>
                <a:gd name="connsiteY5" fmla="*/ 594273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1799" h="814943">
                  <a:moveTo>
                    <a:pt x="0" y="203736"/>
                  </a:moveTo>
                  <a:lnTo>
                    <a:pt x="2191590" y="195269"/>
                  </a:lnTo>
                  <a:lnTo>
                    <a:pt x="2089990" y="0"/>
                  </a:lnTo>
                  <a:lnTo>
                    <a:pt x="2971799" y="407472"/>
                  </a:lnTo>
                  <a:lnTo>
                    <a:pt x="2089990" y="814943"/>
                  </a:lnTo>
                  <a:lnTo>
                    <a:pt x="2216990" y="594273"/>
                  </a:lnTo>
                  <a:lnTo>
                    <a:pt x="0" y="611207"/>
                  </a:lnTo>
                  <a:lnTo>
                    <a:pt x="0" y="203736"/>
                  </a:lnTo>
                  <a:close/>
                </a:path>
              </a:pathLst>
            </a:custGeom>
            <a:solidFill>
              <a:srgbClr val="87B13F"/>
            </a:solidFill>
            <a:ln w="31750">
              <a:solidFill>
                <a:srgbClr val="D1E3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REQUEST</a:t>
              </a:r>
            </a:p>
          </p:txBody>
        </p:sp>
        <p:sp>
          <p:nvSpPr>
            <p:cNvPr id="14" name="Pijl: rechts 11">
              <a:extLst>
                <a:ext uri="{FF2B5EF4-FFF2-40B4-BE49-F238E27FC236}">
                  <a16:creationId xmlns:a16="http://schemas.microsoft.com/office/drawing/2014/main" id="{AD350D42-DB54-4347-B7B2-131E235F67AA}"/>
                </a:ext>
              </a:extLst>
            </p:cNvPr>
            <p:cNvSpPr/>
            <p:nvPr/>
          </p:nvSpPr>
          <p:spPr>
            <a:xfrm rot="10800000">
              <a:off x="4457700" y="5168780"/>
              <a:ext cx="2971799" cy="814943"/>
            </a:xfrm>
            <a:custGeom>
              <a:avLst/>
              <a:gdLst>
                <a:gd name="connsiteX0" fmla="*/ 0 w 2971799"/>
                <a:gd name="connsiteY0" fmla="*/ 203736 h 814943"/>
                <a:gd name="connsiteX1" fmla="*/ 2089990 w 2971799"/>
                <a:gd name="connsiteY1" fmla="*/ 203736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089990 w 2971799"/>
                <a:gd name="connsiteY5" fmla="*/ 611207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  <a:gd name="connsiteX0" fmla="*/ 0 w 2971799"/>
                <a:gd name="connsiteY0" fmla="*/ 203736 h 814943"/>
                <a:gd name="connsiteX1" fmla="*/ 2191590 w 2971799"/>
                <a:gd name="connsiteY1" fmla="*/ 195269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089990 w 2971799"/>
                <a:gd name="connsiteY5" fmla="*/ 611207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  <a:gd name="connsiteX0" fmla="*/ 0 w 2971799"/>
                <a:gd name="connsiteY0" fmla="*/ 203736 h 814943"/>
                <a:gd name="connsiteX1" fmla="*/ 2191590 w 2971799"/>
                <a:gd name="connsiteY1" fmla="*/ 195269 h 814943"/>
                <a:gd name="connsiteX2" fmla="*/ 2089990 w 2971799"/>
                <a:gd name="connsiteY2" fmla="*/ 0 h 814943"/>
                <a:gd name="connsiteX3" fmla="*/ 2971799 w 2971799"/>
                <a:gd name="connsiteY3" fmla="*/ 407472 h 814943"/>
                <a:gd name="connsiteX4" fmla="*/ 2089990 w 2971799"/>
                <a:gd name="connsiteY4" fmla="*/ 814943 h 814943"/>
                <a:gd name="connsiteX5" fmla="*/ 2216990 w 2971799"/>
                <a:gd name="connsiteY5" fmla="*/ 594273 h 814943"/>
                <a:gd name="connsiteX6" fmla="*/ 0 w 2971799"/>
                <a:gd name="connsiteY6" fmla="*/ 611207 h 814943"/>
                <a:gd name="connsiteX7" fmla="*/ 0 w 2971799"/>
                <a:gd name="connsiteY7" fmla="*/ 203736 h 81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1799" h="814943">
                  <a:moveTo>
                    <a:pt x="0" y="203736"/>
                  </a:moveTo>
                  <a:lnTo>
                    <a:pt x="2191590" y="195269"/>
                  </a:lnTo>
                  <a:lnTo>
                    <a:pt x="2089990" y="0"/>
                  </a:lnTo>
                  <a:lnTo>
                    <a:pt x="2971799" y="407472"/>
                  </a:lnTo>
                  <a:lnTo>
                    <a:pt x="2089990" y="814943"/>
                  </a:lnTo>
                  <a:lnTo>
                    <a:pt x="2216990" y="594273"/>
                  </a:lnTo>
                  <a:lnTo>
                    <a:pt x="0" y="611207"/>
                  </a:lnTo>
                  <a:lnTo>
                    <a:pt x="0" y="203736"/>
                  </a:lnTo>
                  <a:close/>
                </a:path>
              </a:pathLst>
            </a:custGeom>
            <a:solidFill>
              <a:srgbClr val="87B13F"/>
            </a:solidFill>
            <a:ln w="31750">
              <a:solidFill>
                <a:srgbClr val="D1E3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kstvak 14">
              <a:extLst>
                <a:ext uri="{FF2B5EF4-FFF2-40B4-BE49-F238E27FC236}">
                  <a16:creationId xmlns:a16="http://schemas.microsoft.com/office/drawing/2014/main" id="{6096117E-B58E-43B3-8108-A5230C3B48F6}"/>
                </a:ext>
              </a:extLst>
            </p:cNvPr>
            <p:cNvSpPr txBox="1"/>
            <p:nvPr/>
          </p:nvSpPr>
          <p:spPr>
            <a:xfrm>
              <a:off x="5325078" y="5388927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RESPONSE</a:t>
              </a:r>
              <a:endParaRPr lang="nl-NL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2169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5A6E2-BE88-4129-99F0-5AD7FBA12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/>
              <a:t>Voorbeeld </a:t>
            </a:r>
            <a:r>
              <a:rPr lang="nl-NL" dirty="0" err="1"/>
              <a:t>request</a:t>
            </a:r>
            <a:endParaRPr lang="nl-NL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0368F4AA-5697-4824-B202-9514C943B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5687" y="2927643"/>
            <a:ext cx="112871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https://data.overheid.nl/data/api/3/action/package_search?q=stikstof&amp;rows=5</a:t>
            </a:r>
            <a:endParaRPr lang="nl-NL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nl-NL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Host: data.overheid.nl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User-Agent: Mozilla/5.0 (Windows NT 6.3; Win64; x64) ...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434DFD93-CFEF-4A7F-B67D-490E82BBE9F1}"/>
              </a:ext>
            </a:extLst>
          </p:cNvPr>
          <p:cNvSpPr txBox="1"/>
          <p:nvPr/>
        </p:nvSpPr>
        <p:spPr>
          <a:xfrm>
            <a:off x="532287" y="1970281"/>
            <a:ext cx="158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HTTP methode</a:t>
            </a:r>
          </a:p>
        </p:txBody>
      </p:sp>
      <p:sp>
        <p:nvSpPr>
          <p:cNvPr id="12" name="Linkeraccolade 11">
            <a:extLst>
              <a:ext uri="{FF2B5EF4-FFF2-40B4-BE49-F238E27FC236}">
                <a16:creationId xmlns:a16="http://schemas.microsoft.com/office/drawing/2014/main" id="{D22AC4AF-DDCA-41AD-A849-05A38ED3FA3C}"/>
              </a:ext>
            </a:extLst>
          </p:cNvPr>
          <p:cNvSpPr/>
          <p:nvPr/>
        </p:nvSpPr>
        <p:spPr>
          <a:xfrm rot="5400000">
            <a:off x="5347426" y="-1168993"/>
            <a:ext cx="494469" cy="7800403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18FA86F7-46AE-4E40-9310-1F44EA996208}"/>
              </a:ext>
            </a:extLst>
          </p:cNvPr>
          <p:cNvSpPr txBox="1"/>
          <p:nvPr/>
        </p:nvSpPr>
        <p:spPr>
          <a:xfrm>
            <a:off x="3670870" y="1976870"/>
            <a:ext cx="3789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Pad naar de resource op de webserver</a:t>
            </a:r>
          </a:p>
        </p:txBody>
      </p:sp>
      <p:sp>
        <p:nvSpPr>
          <p:cNvPr id="17" name="Linkeraccolade 16">
            <a:extLst>
              <a:ext uri="{FF2B5EF4-FFF2-40B4-BE49-F238E27FC236}">
                <a16:creationId xmlns:a16="http://schemas.microsoft.com/office/drawing/2014/main" id="{C78A2055-3212-4F0B-81CC-ADA459B157E8}"/>
              </a:ext>
            </a:extLst>
          </p:cNvPr>
          <p:cNvSpPr/>
          <p:nvPr/>
        </p:nvSpPr>
        <p:spPr>
          <a:xfrm rot="5400000">
            <a:off x="10571387" y="1587096"/>
            <a:ext cx="494469" cy="23072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18272799-1E2F-4E38-93B2-F1EB6CBC2428}"/>
              </a:ext>
            </a:extLst>
          </p:cNvPr>
          <p:cNvSpPr txBox="1"/>
          <p:nvPr/>
        </p:nvSpPr>
        <p:spPr>
          <a:xfrm>
            <a:off x="9342990" y="1976870"/>
            <a:ext cx="1888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Query parameters</a:t>
            </a:r>
          </a:p>
        </p:txBody>
      </p:sp>
      <p:sp>
        <p:nvSpPr>
          <p:cNvPr id="19" name="Linkeraccolade 18">
            <a:extLst>
              <a:ext uri="{FF2B5EF4-FFF2-40B4-BE49-F238E27FC236}">
                <a16:creationId xmlns:a16="http://schemas.microsoft.com/office/drawing/2014/main" id="{EF9C99DF-C571-420A-A09C-589BED54409D}"/>
              </a:ext>
            </a:extLst>
          </p:cNvPr>
          <p:cNvSpPr/>
          <p:nvPr/>
        </p:nvSpPr>
        <p:spPr>
          <a:xfrm>
            <a:off x="1233341" y="3667603"/>
            <a:ext cx="494469" cy="74673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4C979A3D-EF54-4900-A55B-FDDFA0CCCA90}"/>
              </a:ext>
            </a:extLst>
          </p:cNvPr>
          <p:cNvSpPr txBox="1"/>
          <p:nvPr/>
        </p:nvSpPr>
        <p:spPr>
          <a:xfrm>
            <a:off x="364106" y="3832340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Header</a:t>
            </a:r>
          </a:p>
        </p:txBody>
      </p:sp>
      <p:cxnSp>
        <p:nvCxnSpPr>
          <p:cNvPr id="14" name="Rechte verbindingslijn met pijl 13">
            <a:extLst>
              <a:ext uri="{FF2B5EF4-FFF2-40B4-BE49-F238E27FC236}">
                <a16:creationId xmlns:a16="http://schemas.microsoft.com/office/drawing/2014/main" id="{C948E96F-1E88-4A4B-907B-860C2BA122C4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324491" y="2339613"/>
            <a:ext cx="0" cy="5880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1145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A9D66D-2497-44C3-B61C-D5A5D32D9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Programma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43065A6-5B5F-4792-B4FB-18FB56061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nl-NL" dirty="0"/>
              <a:t>Introductie Web </a:t>
            </a:r>
            <a:r>
              <a:rPr lang="nl-NL" dirty="0" err="1"/>
              <a:t>API’s</a:t>
            </a:r>
            <a:r>
              <a:rPr lang="nl-NL" dirty="0"/>
              <a:t> </a:t>
            </a:r>
          </a:p>
          <a:p>
            <a:r>
              <a:rPr lang="nl-NL" dirty="0"/>
              <a:t>Zelf aan de slag! </a:t>
            </a:r>
          </a:p>
          <a:p>
            <a:pPr lvl="1"/>
            <a:r>
              <a:rPr lang="nl-NL" dirty="0" err="1"/>
              <a:t>ArcGIS</a:t>
            </a:r>
            <a:r>
              <a:rPr lang="nl-NL" dirty="0"/>
              <a:t> REST API</a:t>
            </a:r>
          </a:p>
          <a:p>
            <a:pPr lvl="1"/>
            <a:r>
              <a:rPr lang="nl-NL" dirty="0"/>
              <a:t>PDOK </a:t>
            </a:r>
            <a:r>
              <a:rPr lang="nl-NL" dirty="0" err="1"/>
              <a:t>LocatieServer</a:t>
            </a:r>
            <a:endParaRPr lang="nl-NL" dirty="0"/>
          </a:p>
          <a:p>
            <a:pPr lvl="1"/>
            <a:r>
              <a:rPr lang="nl-NL" dirty="0"/>
              <a:t>CKAN API</a:t>
            </a:r>
          </a:p>
          <a:p>
            <a:pPr lvl="1"/>
            <a:r>
              <a:rPr lang="nl-NL" dirty="0" err="1"/>
              <a:t>NotuBiz</a:t>
            </a:r>
            <a:r>
              <a:rPr lang="nl-NL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11884425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5A6E2-BE88-4129-99F0-5AD7FBA12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/>
              <a:t>Voorbeeld </a:t>
            </a:r>
            <a:r>
              <a:rPr lang="nl-NL" dirty="0" err="1"/>
              <a:t>request</a:t>
            </a:r>
            <a:endParaRPr lang="nl-NL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0368F4AA-5697-4824-B202-9514C943B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5801" y="2831946"/>
            <a:ext cx="112871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https://data.overheid.nl/data/api/3/action/package_create</a:t>
            </a:r>
            <a:b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nl-NL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Host: data.overheid.nl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User-Agent: Mozilla/5.0 (Windows NT 6.3; Win64; x64) ...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Content-Type: 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application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endParaRPr lang="nl-NL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Authorization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Bearer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eyJ0eXAiOiJKV1QiLCJhbGciOiJSUzI1NiIs ...</a:t>
            </a:r>
            <a:b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nl-NL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name: web-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-workshop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title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	Web 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workshop bij de provincie Gelderland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publisher</a:t>
            </a: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http://standaarden.overheid.nl/owms/terms/Gelderland</a:t>
            </a:r>
          </a:p>
          <a:p>
            <a:pPr marL="0" indent="0">
              <a:buNone/>
            </a:pPr>
            <a:r>
              <a:rPr lang="nl-N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source: https://www.gelderland.nl/datasets/demo-dataset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434DFD93-CFEF-4A7F-B67D-490E82BBE9F1}"/>
              </a:ext>
            </a:extLst>
          </p:cNvPr>
          <p:cNvSpPr txBox="1"/>
          <p:nvPr/>
        </p:nvSpPr>
        <p:spPr>
          <a:xfrm>
            <a:off x="816701" y="1874584"/>
            <a:ext cx="158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HTTP methode</a:t>
            </a:r>
          </a:p>
        </p:txBody>
      </p:sp>
      <p:sp>
        <p:nvSpPr>
          <p:cNvPr id="12" name="Linkeraccolade 11">
            <a:extLst>
              <a:ext uri="{FF2B5EF4-FFF2-40B4-BE49-F238E27FC236}">
                <a16:creationId xmlns:a16="http://schemas.microsoft.com/office/drawing/2014/main" id="{D22AC4AF-DDCA-41AD-A849-05A38ED3FA3C}"/>
              </a:ext>
            </a:extLst>
          </p:cNvPr>
          <p:cNvSpPr/>
          <p:nvPr/>
        </p:nvSpPr>
        <p:spPr>
          <a:xfrm rot="5400000">
            <a:off x="5654986" y="-1297362"/>
            <a:ext cx="494469" cy="78657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18FA86F7-46AE-4E40-9310-1F44EA996208}"/>
              </a:ext>
            </a:extLst>
          </p:cNvPr>
          <p:cNvSpPr txBox="1"/>
          <p:nvPr/>
        </p:nvSpPr>
        <p:spPr>
          <a:xfrm>
            <a:off x="3830299" y="1881173"/>
            <a:ext cx="3789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Pad naar de resource op de webserver</a:t>
            </a:r>
          </a:p>
        </p:txBody>
      </p:sp>
      <p:sp>
        <p:nvSpPr>
          <p:cNvPr id="19" name="Linkeraccolade 18">
            <a:extLst>
              <a:ext uri="{FF2B5EF4-FFF2-40B4-BE49-F238E27FC236}">
                <a16:creationId xmlns:a16="http://schemas.microsoft.com/office/drawing/2014/main" id="{EF9C99DF-C571-420A-A09C-589BED54409D}"/>
              </a:ext>
            </a:extLst>
          </p:cNvPr>
          <p:cNvSpPr/>
          <p:nvPr/>
        </p:nvSpPr>
        <p:spPr>
          <a:xfrm>
            <a:off x="1233327" y="3486841"/>
            <a:ext cx="494469" cy="147855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4C979A3D-EF54-4900-A55B-FDDFA0CCCA90}"/>
              </a:ext>
            </a:extLst>
          </p:cNvPr>
          <p:cNvSpPr txBox="1"/>
          <p:nvPr/>
        </p:nvSpPr>
        <p:spPr>
          <a:xfrm>
            <a:off x="364092" y="4045000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Header</a:t>
            </a:r>
          </a:p>
        </p:txBody>
      </p:sp>
      <p:cxnSp>
        <p:nvCxnSpPr>
          <p:cNvPr id="14" name="Rechte verbindingslijn met pijl 13">
            <a:extLst>
              <a:ext uri="{FF2B5EF4-FFF2-40B4-BE49-F238E27FC236}">
                <a16:creationId xmlns:a16="http://schemas.microsoft.com/office/drawing/2014/main" id="{C948E96F-1E88-4A4B-907B-860C2BA122C4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608905" y="2243916"/>
            <a:ext cx="0" cy="5880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Linkeraccolade 12">
            <a:extLst>
              <a:ext uri="{FF2B5EF4-FFF2-40B4-BE49-F238E27FC236}">
                <a16:creationId xmlns:a16="http://schemas.microsoft.com/office/drawing/2014/main" id="{B7CEB4A6-5975-4AD2-8A73-0B11C21A6204}"/>
              </a:ext>
            </a:extLst>
          </p:cNvPr>
          <p:cNvSpPr/>
          <p:nvPr/>
        </p:nvSpPr>
        <p:spPr>
          <a:xfrm>
            <a:off x="1242852" y="5054639"/>
            <a:ext cx="494469" cy="147855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1D210635-DAF3-46FE-8D6E-8D50649786D0}"/>
              </a:ext>
            </a:extLst>
          </p:cNvPr>
          <p:cNvSpPr txBox="1"/>
          <p:nvPr/>
        </p:nvSpPr>
        <p:spPr>
          <a:xfrm>
            <a:off x="545067" y="5593362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Body</a:t>
            </a:r>
          </a:p>
        </p:txBody>
      </p:sp>
    </p:spTree>
    <p:extLst>
      <p:ext uri="{BB962C8B-B14F-4D97-AF65-F5344CB8AC3E}">
        <p14:creationId xmlns:p14="http://schemas.microsoft.com/office/powerpoint/2010/main" val="14182322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111DA88D-3DEB-47D0-B9B1-90670B915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76" r="3320" b="6874"/>
          <a:stretch/>
        </p:blipFill>
        <p:spPr>
          <a:xfrm>
            <a:off x="680720" y="1554977"/>
            <a:ext cx="10830560" cy="5302526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E8133F45-53C5-40C1-8D3D-0918700FD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/>
              <a:t>Documentatie BAG REST API</a:t>
            </a:r>
          </a:p>
        </p:txBody>
      </p:sp>
    </p:spTree>
    <p:extLst>
      <p:ext uri="{BB962C8B-B14F-4D97-AF65-F5344CB8AC3E}">
        <p14:creationId xmlns:p14="http://schemas.microsoft.com/office/powerpoint/2010/main" val="2093209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E8133F45-53C5-40C1-8D3D-0918700FD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/>
              <a:t>Documentatie Stateninfo Flevoland API</a:t>
            </a: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EC2AA356-68BA-4F3D-A03B-51FC248A32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35" r="1826" b="7415"/>
          <a:stretch/>
        </p:blipFill>
        <p:spPr>
          <a:xfrm>
            <a:off x="10277" y="1559820"/>
            <a:ext cx="11507053" cy="532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25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E281C55F-F8AB-48C8-A0F9-0B304B08D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63" y="1469901"/>
            <a:ext cx="10058400" cy="4679897"/>
          </a:xfrm>
          <a:prstGeom prst="rect">
            <a:avLst/>
          </a:prstGeom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5588270C-B5E5-495A-8E90-390C5D054E74}"/>
              </a:ext>
            </a:extLst>
          </p:cNvPr>
          <p:cNvSpPr/>
          <p:nvPr/>
        </p:nvSpPr>
        <p:spPr>
          <a:xfrm>
            <a:off x="524539" y="575286"/>
            <a:ext cx="11525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https://www.rijksmuseum.nl/api/nl/collection?q=Rembrand&amp;key=fpGQTuED&amp;format=json</a:t>
            </a:r>
          </a:p>
        </p:txBody>
      </p:sp>
      <p:pic>
        <p:nvPicPr>
          <p:cNvPr id="10" name="Afbeelding 9" descr="Afbeelding met persoon, man, vasthouden, mobiele telefoon&#10;&#10;Automatisch gegenereerde beschrijving">
            <a:extLst>
              <a:ext uri="{FF2B5EF4-FFF2-40B4-BE49-F238E27FC236}">
                <a16:creationId xmlns:a16="http://schemas.microsoft.com/office/drawing/2014/main" id="{D5AC8967-E7A1-4FEC-A863-A1A882BB6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343" y="2424683"/>
            <a:ext cx="4301733" cy="29634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6957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5588270C-B5E5-495A-8E90-390C5D054E74}"/>
              </a:ext>
            </a:extLst>
          </p:cNvPr>
          <p:cNvSpPr/>
          <p:nvPr/>
        </p:nvSpPr>
        <p:spPr>
          <a:xfrm>
            <a:off x="524539" y="575286"/>
            <a:ext cx="11525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https://opendata.rdw.nl/api/id/m9d7-ebf2.json?$where=kenteken="HR451R"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CF358DD5-7E4A-4296-8CA9-269A7A9AE7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73" t="12771" r="33672" b="11459"/>
          <a:stretch/>
        </p:blipFill>
        <p:spPr>
          <a:xfrm>
            <a:off x="546688" y="1654306"/>
            <a:ext cx="6529387" cy="5196289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CFEE010B-9894-4D0D-A1FE-EDA48191E6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82" t="51828" r="56693" b="10753"/>
          <a:stretch/>
        </p:blipFill>
        <p:spPr>
          <a:xfrm>
            <a:off x="6287385" y="1332177"/>
            <a:ext cx="5212845" cy="3322473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6968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D57493D4-1341-4F3B-B65E-CB17F6483D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26" b="12741"/>
          <a:stretch/>
        </p:blipFill>
        <p:spPr>
          <a:xfrm>
            <a:off x="0" y="1544320"/>
            <a:ext cx="12192000" cy="5303520"/>
          </a:xfrm>
          <a:prstGeom prst="rect">
            <a:avLst/>
          </a:prstGeom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5588270C-B5E5-495A-8E90-390C5D054E74}"/>
              </a:ext>
            </a:extLst>
          </p:cNvPr>
          <p:cNvSpPr/>
          <p:nvPr/>
        </p:nvSpPr>
        <p:spPr>
          <a:xfrm>
            <a:off x="524539" y="575286"/>
            <a:ext cx="11525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https://subsidieregister.zuid-holland.nl/api/aanvragernaam=De+Vlinderstichting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4A3E3FC-AF39-4B9A-A98B-4ED29618E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50" t="56741" r="24416" b="16444"/>
          <a:stretch/>
        </p:blipFill>
        <p:spPr>
          <a:xfrm>
            <a:off x="6010570" y="1121018"/>
            <a:ext cx="5756560" cy="18152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6071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5588270C-B5E5-495A-8E90-390C5D054E74}"/>
              </a:ext>
            </a:extLst>
          </p:cNvPr>
          <p:cNvSpPr/>
          <p:nvPr/>
        </p:nvSpPr>
        <p:spPr>
          <a:xfrm>
            <a:off x="524539" y="575286"/>
            <a:ext cx="11525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800" b="1" dirty="0">
                <a:latin typeface="+mj-lt"/>
                <a:cs typeface="Courier New" panose="02070309020205020404" pitchFamily="49" charset="0"/>
              </a:rPr>
              <a:t>Google Cloud </a:t>
            </a:r>
            <a:r>
              <a:rPr lang="nl-NL" sz="2800" b="1" dirty="0" err="1">
                <a:latin typeface="+mj-lt"/>
                <a:cs typeface="Courier New" panose="02070309020205020404" pitchFamily="49" charset="0"/>
              </a:rPr>
              <a:t>AutoML</a:t>
            </a:r>
            <a:r>
              <a:rPr lang="nl-NL" sz="2800" b="1" dirty="0">
                <a:latin typeface="+mj-lt"/>
                <a:cs typeface="Courier New" panose="02070309020205020404" pitchFamily="49" charset="0"/>
              </a:rPr>
              <a:t>    </a:t>
            </a:r>
            <a:r>
              <a:rPr lang="nl-NL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https://cloud.google.com/automl</a:t>
            </a:r>
          </a:p>
        </p:txBody>
      </p:sp>
      <p:pic>
        <p:nvPicPr>
          <p:cNvPr id="1028" name="Picture 4" descr="Image3">
            <a:extLst>
              <a:ext uri="{FF2B5EF4-FFF2-40B4-BE49-F238E27FC236}">
                <a16:creationId xmlns:a16="http://schemas.microsoft.com/office/drawing/2014/main" id="{B7FE201F-B8B8-43DE-BCD2-5F47CF63BD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900"/>
          <a:stretch/>
        </p:blipFill>
        <p:spPr bwMode="auto">
          <a:xfrm>
            <a:off x="690245" y="1829084"/>
            <a:ext cx="6604635" cy="3199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fbeeldingsresultaat voor face recognition crowd">
            <a:extLst>
              <a:ext uri="{FF2B5EF4-FFF2-40B4-BE49-F238E27FC236}">
                <a16:creationId xmlns:a16="http://schemas.microsoft.com/office/drawing/2014/main" id="{5C0A68CA-40B6-473B-8038-DA13CF3B3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5085" y="4116117"/>
            <a:ext cx="4386778" cy="246756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722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AEC28BC2-5374-4A91-843C-CCCCD9C20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21" b="18205"/>
          <a:stretch/>
        </p:blipFill>
        <p:spPr>
          <a:xfrm>
            <a:off x="2610711" y="1981199"/>
            <a:ext cx="6523537" cy="2600961"/>
          </a:xfrm>
        </p:spPr>
      </p:pic>
    </p:spTree>
    <p:extLst>
      <p:ext uri="{BB962C8B-B14F-4D97-AF65-F5344CB8AC3E}">
        <p14:creationId xmlns:p14="http://schemas.microsoft.com/office/powerpoint/2010/main" val="1421587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is de situatie nu?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AC1CE-C563-4927-85D4-1B6A9D2DA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Informatievoorziening is vaak verknoopt met processen</a:t>
            </a:r>
          </a:p>
          <a:p>
            <a:r>
              <a:rPr lang="nl-NL" dirty="0"/>
              <a:t>Iedere applicatie heeft een eigen database</a:t>
            </a:r>
          </a:p>
          <a:p>
            <a:r>
              <a:rPr lang="nl-NL" dirty="0"/>
              <a:t>Zo ontstaan informatiesilo’s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AB993D5-A39D-43DD-9A6E-6180349F1F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3" t="21972" r="9000" b="19556"/>
          <a:stretch/>
        </p:blipFill>
        <p:spPr>
          <a:xfrm>
            <a:off x="2143760" y="3444240"/>
            <a:ext cx="9357348" cy="3432368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A0DB2835-422F-4EA1-834E-A708203FF6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42" t="26620" r="66308" b="28046"/>
          <a:stretch/>
        </p:blipFill>
        <p:spPr>
          <a:xfrm>
            <a:off x="3823709" y="3718704"/>
            <a:ext cx="1747981" cy="2661106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4A509774-7C8F-4F42-9248-FCA477F39BE2}"/>
              </a:ext>
            </a:extLst>
          </p:cNvPr>
          <p:cNvSpPr txBox="1"/>
          <p:nvPr/>
        </p:nvSpPr>
        <p:spPr>
          <a:xfrm>
            <a:off x="7778663" y="6476226"/>
            <a:ext cx="1753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/>
              <a:t>Bron: CommonGround.nl</a:t>
            </a:r>
          </a:p>
        </p:txBody>
      </p:sp>
    </p:spTree>
    <p:extLst>
      <p:ext uri="{BB962C8B-B14F-4D97-AF65-F5344CB8AC3E}">
        <p14:creationId xmlns:p14="http://schemas.microsoft.com/office/powerpoint/2010/main" val="992343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A1D07B-1848-476A-B962-5857BB61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lossen we dit in de praktijk op?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AC1CE-C563-4927-85D4-1B6A9D2DA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Gegevens kopiëren van de ene naar de andere silo</a:t>
            </a:r>
          </a:p>
          <a:p>
            <a:r>
              <a:rPr lang="nl-NL" dirty="0"/>
              <a:t>Spaghetti aan koppelingen en meervoudige opslag van data</a:t>
            </a:r>
          </a:p>
          <a:p>
            <a:r>
              <a:rPr lang="nl-NL" dirty="0"/>
              <a:t>Foutgevoelig en inefficiënt, en belemmering voor innovatie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4986B5B4-A1FB-4334-B656-D19EE72F0F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4" t="21458" r="9414" b="20056"/>
          <a:stretch/>
        </p:blipFill>
        <p:spPr>
          <a:xfrm>
            <a:off x="2167892" y="3339465"/>
            <a:ext cx="9156610" cy="341376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F8803C7D-236D-4262-82F1-F4E343EEEF6F}"/>
              </a:ext>
            </a:extLst>
          </p:cNvPr>
          <p:cNvSpPr txBox="1"/>
          <p:nvPr/>
        </p:nvSpPr>
        <p:spPr>
          <a:xfrm>
            <a:off x="7778663" y="6476226"/>
            <a:ext cx="1753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/>
              <a:t>Bron: CommonGround.nl</a:t>
            </a:r>
          </a:p>
        </p:txBody>
      </p:sp>
    </p:spTree>
    <p:extLst>
      <p:ext uri="{BB962C8B-B14F-4D97-AF65-F5344CB8AC3E}">
        <p14:creationId xmlns:p14="http://schemas.microsoft.com/office/powerpoint/2010/main" val="313288034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</TotalTime>
  <Words>554</Words>
  <Application>Microsoft Office PowerPoint</Application>
  <PresentationFormat>Breedbeeld</PresentationFormat>
  <Paragraphs>109</Paragraphs>
  <Slides>22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Times New Roman</vt:lpstr>
      <vt:lpstr>Kantoorthema</vt:lpstr>
      <vt:lpstr>Workshop Web API’s</vt:lpstr>
      <vt:lpstr>Programma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Wat is de situatie nu?</vt:lpstr>
      <vt:lpstr>Hoe lossen we dit in de praktijk op?</vt:lpstr>
      <vt:lpstr>Waar willen we naar toe?</vt:lpstr>
      <vt:lpstr>Inrichting gebaseerd op lagen</vt:lpstr>
      <vt:lpstr>Wat heeft dit met API’s te maken?</vt:lpstr>
      <vt:lpstr>Waarom API’s?</vt:lpstr>
      <vt:lpstr>Wanneer is een API oké?</vt:lpstr>
      <vt:lpstr>Waar vind je API’s?</vt:lpstr>
      <vt:lpstr>Best practices</vt:lpstr>
      <vt:lpstr>API strategie voor de Nederlandse overheid</vt:lpstr>
      <vt:lpstr>Communicatie via request &amp; response</vt:lpstr>
      <vt:lpstr>Voorbeeld request</vt:lpstr>
      <vt:lpstr>Voorbeeld request</vt:lpstr>
      <vt:lpstr>Documentatie BAG REST API</vt:lpstr>
      <vt:lpstr>Documentatie Stateninfo Flevoland 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Willy Tadema</dc:creator>
  <cp:lastModifiedBy>Willy Tadema</cp:lastModifiedBy>
  <cp:revision>66</cp:revision>
  <dcterms:created xsi:type="dcterms:W3CDTF">2019-02-13T05:57:10Z</dcterms:created>
  <dcterms:modified xsi:type="dcterms:W3CDTF">2019-10-16T07:13:40Z</dcterms:modified>
</cp:coreProperties>
</file>

<file path=docProps/thumbnail.jpeg>
</file>